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gif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e9154bec0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e9154bec0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e9154bec0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e9154bec0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e9154bec0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e9154bec0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e9154bec09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e9154bec09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e9154bec09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e9154bec09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b4f06db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eb4f06db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eb4f06db8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eb4f06db8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eb4f06db8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eb4f06db8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eb09f1cdc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eb09f1cdc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eb09f1cdc6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eb09f1cdc6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e8a73c0973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e8a73c0973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eb09f1cdc6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eb09f1cdc6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eb09f1cdc6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eb09f1cdc6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eb09f1cdc6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eb09f1cdc6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e9154bec09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e9154bec09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ebac062ea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ebac062ea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ebac062ea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ebac062ea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eb09f1cdc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eb09f1cdc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b09f1cdc6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eb09f1cdc6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eb694cefb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eb694cefb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eb09f1cdc6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eb09f1cdc6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e8a73c0973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e8a73c0973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eb9bf68ed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eb9bf68ed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eb09f1cdc6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eb09f1cdc6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eb09f1cdc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eb09f1cdc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e9154bec0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e9154bec0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e8a73c0973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e8a73c0973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e9154bec0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e9154bec0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e9154bec09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e9154bec09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drive.google.com/file/d/14jOHE_4i4WYsvQ3rZfo2xihPqae0l1c5/view" TargetMode="External"/><Relationship Id="rId4" Type="http://schemas.openxmlformats.org/officeDocument/2006/relationships/image" Target="../media/image11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587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6200">
                <a:solidFill>
                  <a:srgbClr val="000000"/>
                </a:solidFill>
              </a:rPr>
              <a:t>GPT-4 </a:t>
            </a:r>
            <a:endParaRPr b="1" sz="6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4000">
                <a:solidFill>
                  <a:srgbClr val="000000"/>
                </a:solidFill>
              </a:rPr>
              <a:t>Technical Report</a:t>
            </a:r>
            <a:endParaRPr b="1" sz="4000">
              <a:solidFill>
                <a:srgbClr val="000000"/>
              </a:solidFill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0998" y="2248175"/>
            <a:ext cx="1382000" cy="13571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2387100" y="4421475"/>
            <a:ext cx="43698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300">
                <a:solidFill>
                  <a:srgbClr val="434343"/>
                </a:solidFill>
              </a:rPr>
              <a:t>presented by Micha Nowak</a:t>
            </a:r>
            <a:endParaRPr sz="23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2387100" y="3473200"/>
            <a:ext cx="4369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300"/>
              <a:t>by OpenAI</a:t>
            </a:r>
            <a:endParaRPr b="1"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ctrTitle"/>
          </p:nvPr>
        </p:nvSpPr>
        <p:spPr>
          <a:xfrm>
            <a:off x="3058800" y="-121400"/>
            <a:ext cx="30264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6200">
                <a:solidFill>
                  <a:srgbClr val="000000"/>
                </a:solidFill>
              </a:rPr>
              <a:t>G</a:t>
            </a:r>
            <a:r>
              <a:rPr b="1" lang="de" sz="6200">
                <a:solidFill>
                  <a:srgbClr val="0000FF"/>
                </a:solidFill>
              </a:rPr>
              <a:t>P</a:t>
            </a:r>
            <a:r>
              <a:rPr b="1" lang="de" sz="6200">
                <a:solidFill>
                  <a:srgbClr val="000000"/>
                </a:solidFill>
              </a:rPr>
              <a:t>T-4</a:t>
            </a:r>
            <a:r>
              <a:rPr b="1" lang="de" sz="6200">
                <a:solidFill>
                  <a:schemeClr val="lt1"/>
                </a:solidFill>
              </a:rPr>
              <a:t> </a:t>
            </a:r>
            <a:endParaRPr b="1" sz="4000">
              <a:solidFill>
                <a:schemeClr val="lt1"/>
              </a:solidFill>
            </a:endParaRPr>
          </a:p>
        </p:txBody>
      </p:sp>
      <p:sp>
        <p:nvSpPr>
          <p:cNvPr id="126" name="Google Shape;126;p22"/>
          <p:cNvSpPr txBox="1"/>
          <p:nvPr>
            <p:ph type="ctrTitle"/>
          </p:nvPr>
        </p:nvSpPr>
        <p:spPr>
          <a:xfrm>
            <a:off x="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Generative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27" name="Google Shape;127;p22"/>
          <p:cNvSpPr txBox="1"/>
          <p:nvPr>
            <p:ph type="ctrTitle"/>
          </p:nvPr>
        </p:nvSpPr>
        <p:spPr>
          <a:xfrm>
            <a:off x="287940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600">
                <a:solidFill>
                  <a:srgbClr val="0000FF"/>
                </a:solidFill>
              </a:rPr>
              <a:t>Pre-Trained</a:t>
            </a:r>
            <a:endParaRPr b="1" sz="3600">
              <a:solidFill>
                <a:srgbClr val="0000FF"/>
              </a:solidFill>
            </a:endParaRPr>
          </a:p>
        </p:txBody>
      </p:sp>
      <p:sp>
        <p:nvSpPr>
          <p:cNvPr id="128" name="Google Shape;128;p22"/>
          <p:cNvSpPr txBox="1"/>
          <p:nvPr>
            <p:ph type="ctrTitle"/>
          </p:nvPr>
        </p:nvSpPr>
        <p:spPr>
          <a:xfrm>
            <a:off x="601920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Transformer</a:t>
            </a:r>
            <a:endParaRPr sz="3600">
              <a:solidFill>
                <a:srgbClr val="000000"/>
              </a:solidFill>
            </a:endParaRPr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60475"/>
            <a:ext cx="9144001" cy="1603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ctrTitle"/>
          </p:nvPr>
        </p:nvSpPr>
        <p:spPr>
          <a:xfrm>
            <a:off x="3058800" y="-121400"/>
            <a:ext cx="30264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6200">
                <a:solidFill>
                  <a:srgbClr val="000000"/>
                </a:solidFill>
              </a:rPr>
              <a:t>G</a:t>
            </a:r>
            <a:r>
              <a:rPr b="1" lang="de" sz="6200">
                <a:solidFill>
                  <a:srgbClr val="0000FF"/>
                </a:solidFill>
              </a:rPr>
              <a:t>P</a:t>
            </a:r>
            <a:r>
              <a:rPr b="1" lang="de" sz="6200">
                <a:solidFill>
                  <a:srgbClr val="000000"/>
                </a:solidFill>
              </a:rPr>
              <a:t>T-4 </a:t>
            </a:r>
            <a:endParaRPr b="1" sz="4000">
              <a:solidFill>
                <a:srgbClr val="000000"/>
              </a:solidFill>
            </a:endParaRPr>
          </a:p>
        </p:txBody>
      </p:sp>
      <p:sp>
        <p:nvSpPr>
          <p:cNvPr id="135" name="Google Shape;135;p23"/>
          <p:cNvSpPr txBox="1"/>
          <p:nvPr>
            <p:ph type="ctrTitle"/>
          </p:nvPr>
        </p:nvSpPr>
        <p:spPr>
          <a:xfrm>
            <a:off x="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Generative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36" name="Google Shape;136;p23"/>
          <p:cNvSpPr txBox="1"/>
          <p:nvPr>
            <p:ph type="ctrTitle"/>
          </p:nvPr>
        </p:nvSpPr>
        <p:spPr>
          <a:xfrm>
            <a:off x="287940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600">
                <a:solidFill>
                  <a:srgbClr val="0000FF"/>
                </a:solidFill>
              </a:rPr>
              <a:t>Pre-Trained</a:t>
            </a:r>
            <a:endParaRPr b="1" sz="3600">
              <a:solidFill>
                <a:srgbClr val="0000FF"/>
              </a:solidFill>
            </a:endParaRPr>
          </a:p>
        </p:txBody>
      </p:sp>
      <p:sp>
        <p:nvSpPr>
          <p:cNvPr id="137" name="Google Shape;137;p23"/>
          <p:cNvSpPr txBox="1"/>
          <p:nvPr>
            <p:ph type="ctrTitle"/>
          </p:nvPr>
        </p:nvSpPr>
        <p:spPr>
          <a:xfrm>
            <a:off x="601920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Transformer</a:t>
            </a:r>
            <a:endParaRPr sz="3600">
              <a:solidFill>
                <a:srgbClr val="000000"/>
              </a:solidFill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495550"/>
            <a:ext cx="9144001" cy="1535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ctrTitle"/>
          </p:nvPr>
        </p:nvSpPr>
        <p:spPr>
          <a:xfrm>
            <a:off x="3058800" y="-121400"/>
            <a:ext cx="30264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6200">
                <a:solidFill>
                  <a:srgbClr val="000000"/>
                </a:solidFill>
              </a:rPr>
              <a:t>GP</a:t>
            </a:r>
            <a:r>
              <a:rPr b="1" lang="de" sz="6200">
                <a:solidFill>
                  <a:srgbClr val="0000FF"/>
                </a:solidFill>
              </a:rPr>
              <a:t>T</a:t>
            </a:r>
            <a:r>
              <a:rPr b="1" lang="de" sz="6200">
                <a:solidFill>
                  <a:srgbClr val="000000"/>
                </a:solidFill>
              </a:rPr>
              <a:t>-4</a:t>
            </a:r>
            <a:r>
              <a:rPr b="1" lang="de" sz="6200">
                <a:solidFill>
                  <a:schemeClr val="lt1"/>
                </a:solidFill>
              </a:rPr>
              <a:t> </a:t>
            </a:r>
            <a:endParaRPr b="1" sz="4000">
              <a:solidFill>
                <a:schemeClr val="lt1"/>
              </a:solidFill>
            </a:endParaRPr>
          </a:p>
        </p:txBody>
      </p:sp>
      <p:sp>
        <p:nvSpPr>
          <p:cNvPr id="144" name="Google Shape;144;p24"/>
          <p:cNvSpPr txBox="1"/>
          <p:nvPr>
            <p:ph type="ctrTitle"/>
          </p:nvPr>
        </p:nvSpPr>
        <p:spPr>
          <a:xfrm>
            <a:off x="0" y="84975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Generative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45" name="Google Shape;145;p24"/>
          <p:cNvSpPr txBox="1"/>
          <p:nvPr>
            <p:ph type="ctrTitle"/>
          </p:nvPr>
        </p:nvSpPr>
        <p:spPr>
          <a:xfrm>
            <a:off x="2894400" y="84975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Pre-Trained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46" name="Google Shape;146;p24"/>
          <p:cNvSpPr txBox="1"/>
          <p:nvPr>
            <p:ph type="ctrTitle"/>
          </p:nvPr>
        </p:nvSpPr>
        <p:spPr>
          <a:xfrm>
            <a:off x="6019200" y="84975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600">
                <a:solidFill>
                  <a:srgbClr val="0000FF"/>
                </a:solidFill>
              </a:rPr>
              <a:t>Transformer</a:t>
            </a:r>
            <a:endParaRPr b="1" sz="3600">
              <a:solidFill>
                <a:srgbClr val="0000FF"/>
              </a:solidFill>
            </a:endParaRPr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2425" y="1702525"/>
            <a:ext cx="3621568" cy="334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4"/>
          <p:cNvSpPr txBox="1"/>
          <p:nvPr/>
        </p:nvSpPr>
        <p:spPr>
          <a:xfrm>
            <a:off x="6539375" y="1365500"/>
            <a:ext cx="307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Self-Attention Map</a:t>
            </a:r>
            <a:endParaRPr sz="18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ctrTitle"/>
          </p:nvPr>
        </p:nvSpPr>
        <p:spPr>
          <a:xfrm>
            <a:off x="92250" y="-311075"/>
            <a:ext cx="89595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280">
                <a:solidFill>
                  <a:srgbClr val="000000"/>
                </a:solidFill>
              </a:rPr>
              <a:t>What changed from GPT-3 to GPT-4?</a:t>
            </a:r>
            <a:endParaRPr b="1" sz="1300">
              <a:solidFill>
                <a:srgbClr val="000000"/>
              </a:solidFill>
            </a:endParaRPr>
          </a:p>
        </p:txBody>
      </p:sp>
      <p:sp>
        <p:nvSpPr>
          <p:cNvPr id="154" name="Google Shape;154;p25"/>
          <p:cNvSpPr txBox="1"/>
          <p:nvPr/>
        </p:nvSpPr>
        <p:spPr>
          <a:xfrm>
            <a:off x="1312425" y="958525"/>
            <a:ext cx="5902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arenR"/>
            </a:pPr>
            <a:r>
              <a:rPr b="1" lang="de" sz="2400"/>
              <a:t>Larger model size (175B ~&gt; 1T)</a:t>
            </a:r>
            <a:endParaRPr b="1" sz="2400"/>
          </a:p>
        </p:txBody>
      </p:sp>
      <p:sp>
        <p:nvSpPr>
          <p:cNvPr id="155" name="Google Shape;155;p25"/>
          <p:cNvSpPr txBox="1"/>
          <p:nvPr/>
        </p:nvSpPr>
        <p:spPr>
          <a:xfrm>
            <a:off x="1312425" y="1644325"/>
            <a:ext cx="78897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2)</a:t>
            </a:r>
            <a:r>
              <a:rPr lang="de" sz="2400"/>
              <a:t>  </a:t>
            </a:r>
            <a:r>
              <a:rPr b="1" lang="de" sz="2400"/>
              <a:t>Better Performance / Intelligence</a:t>
            </a:r>
            <a:endParaRPr b="1"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de" sz="2400"/>
              <a:t>Up to </a:t>
            </a:r>
            <a:r>
              <a:rPr b="1" lang="de" sz="2400">
                <a:solidFill>
                  <a:srgbClr val="0000FF"/>
                </a:solidFill>
              </a:rPr>
              <a:t>80% higher score</a:t>
            </a:r>
            <a:r>
              <a:rPr lang="de" sz="2400"/>
              <a:t> on highschool exams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de" sz="2400"/>
              <a:t>Improved capabilities across </a:t>
            </a:r>
            <a:r>
              <a:rPr b="1" lang="de" sz="2400">
                <a:solidFill>
                  <a:srgbClr val="0000FF"/>
                </a:solidFill>
              </a:rPr>
              <a:t>26 languages</a:t>
            </a:r>
            <a:endParaRPr b="1" sz="240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6"/>
          <p:cNvSpPr txBox="1"/>
          <p:nvPr>
            <p:ph type="ctrTitle"/>
          </p:nvPr>
        </p:nvSpPr>
        <p:spPr>
          <a:xfrm>
            <a:off x="92250" y="-311075"/>
            <a:ext cx="89595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280">
                <a:solidFill>
                  <a:srgbClr val="000000"/>
                </a:solidFill>
              </a:rPr>
              <a:t>What changed from GPT-3 to GPT-4?</a:t>
            </a:r>
            <a:endParaRPr b="1" sz="1300">
              <a:solidFill>
                <a:srgbClr val="000000"/>
              </a:solidFill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1312425" y="806125"/>
            <a:ext cx="625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3)	Multimodality (Text + Image Input) </a:t>
            </a:r>
            <a:endParaRPr b="1" sz="2400"/>
          </a:p>
        </p:txBody>
      </p:sp>
      <p:pic>
        <p:nvPicPr>
          <p:cNvPr id="162" name="Google Shape;16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425" y="1427125"/>
            <a:ext cx="5886364" cy="35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/>
          <p:nvPr>
            <p:ph type="ctrTitle"/>
          </p:nvPr>
        </p:nvSpPr>
        <p:spPr>
          <a:xfrm>
            <a:off x="92250" y="-311075"/>
            <a:ext cx="89595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280">
                <a:solidFill>
                  <a:srgbClr val="000000"/>
                </a:solidFill>
              </a:rPr>
              <a:t>Suitability for researching MMIs</a:t>
            </a:r>
            <a:endParaRPr b="1" sz="1300">
              <a:solidFill>
                <a:srgbClr val="000000"/>
              </a:solidFill>
            </a:endParaRPr>
          </a:p>
        </p:txBody>
      </p:sp>
      <p:sp>
        <p:nvSpPr>
          <p:cNvPr id="168" name="Google Shape;168;p27"/>
          <p:cNvSpPr txBox="1"/>
          <p:nvPr>
            <p:ph type="ctrTitle"/>
          </p:nvPr>
        </p:nvSpPr>
        <p:spPr>
          <a:xfrm>
            <a:off x="683425" y="1034725"/>
            <a:ext cx="81090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2400">
                <a:solidFill>
                  <a:srgbClr val="000000"/>
                </a:solidFill>
              </a:rPr>
              <a:t>• </a:t>
            </a:r>
            <a:r>
              <a:rPr b="1" lang="de" sz="2400">
                <a:solidFill>
                  <a:srgbClr val="000000"/>
                </a:solidFill>
              </a:rPr>
              <a:t>Availability: </a:t>
            </a:r>
            <a:r>
              <a:rPr b="1" lang="de" sz="2400">
                <a:solidFill>
                  <a:srgbClr val="FF0000"/>
                </a:solidFill>
              </a:rPr>
              <a:t>Paid </a:t>
            </a:r>
            <a:r>
              <a:rPr lang="de" sz="2400">
                <a:solidFill>
                  <a:srgbClr val="000000"/>
                </a:solidFill>
              </a:rPr>
              <a:t>API Access </a:t>
            </a:r>
            <a:r>
              <a:rPr i="1" lang="de" sz="2400">
                <a:solidFill>
                  <a:srgbClr val="000000"/>
                </a:solidFill>
              </a:rPr>
              <a:t>(~1 ct per request)</a:t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169" name="Google Shape;169;p27"/>
          <p:cNvSpPr txBox="1"/>
          <p:nvPr>
            <p:ph type="ctrTitle"/>
          </p:nvPr>
        </p:nvSpPr>
        <p:spPr>
          <a:xfrm>
            <a:off x="683425" y="1644325"/>
            <a:ext cx="79044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2400">
                <a:solidFill>
                  <a:srgbClr val="000000"/>
                </a:solidFill>
              </a:rPr>
              <a:t>• </a:t>
            </a:r>
            <a:r>
              <a:rPr b="1" lang="de" sz="2400">
                <a:solidFill>
                  <a:srgbClr val="000000"/>
                </a:solidFill>
              </a:rPr>
              <a:t>Required ML Knowledge: </a:t>
            </a:r>
            <a:r>
              <a:rPr b="1" lang="de" sz="2400">
                <a:solidFill>
                  <a:srgbClr val="38761D"/>
                </a:solidFill>
              </a:rPr>
              <a:t>Low</a:t>
            </a:r>
            <a:endParaRPr b="1" sz="2400">
              <a:solidFill>
                <a:srgbClr val="38761D"/>
              </a:solidFill>
            </a:endParaRPr>
          </a:p>
        </p:txBody>
      </p:sp>
      <p:sp>
        <p:nvSpPr>
          <p:cNvPr id="170" name="Google Shape;170;p27"/>
          <p:cNvSpPr txBox="1"/>
          <p:nvPr>
            <p:ph type="ctrTitle"/>
          </p:nvPr>
        </p:nvSpPr>
        <p:spPr>
          <a:xfrm>
            <a:off x="683425" y="2253925"/>
            <a:ext cx="79953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2400">
                <a:solidFill>
                  <a:srgbClr val="000000"/>
                </a:solidFill>
              </a:rPr>
              <a:t>• </a:t>
            </a:r>
            <a:r>
              <a:rPr b="1" lang="de" sz="2400">
                <a:solidFill>
                  <a:srgbClr val="000000"/>
                </a:solidFill>
              </a:rPr>
              <a:t>CARE Properties: </a:t>
            </a:r>
            <a:r>
              <a:rPr lang="de" sz="2400">
                <a:solidFill>
                  <a:srgbClr val="000000"/>
                </a:solidFill>
              </a:rPr>
              <a:t>Complementary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171" name="Google Shape;171;p27"/>
          <p:cNvSpPr txBox="1"/>
          <p:nvPr>
            <p:ph type="ctrTitle"/>
          </p:nvPr>
        </p:nvSpPr>
        <p:spPr>
          <a:xfrm>
            <a:off x="683425" y="2863525"/>
            <a:ext cx="76254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2400">
                <a:solidFill>
                  <a:srgbClr val="000000"/>
                </a:solidFill>
              </a:rPr>
              <a:t>• </a:t>
            </a:r>
            <a:r>
              <a:rPr b="1" lang="de" sz="2400">
                <a:solidFill>
                  <a:srgbClr val="000000"/>
                </a:solidFill>
              </a:rPr>
              <a:t>Applicability and Application Medium: </a:t>
            </a:r>
            <a:r>
              <a:rPr b="1" lang="de" sz="2400">
                <a:solidFill>
                  <a:srgbClr val="38761D"/>
                </a:solidFill>
              </a:rPr>
              <a:t>Flexible</a:t>
            </a:r>
            <a:endParaRPr b="1" sz="2400">
              <a:solidFill>
                <a:srgbClr val="38761D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ctrTitle"/>
          </p:nvPr>
        </p:nvSpPr>
        <p:spPr>
          <a:xfrm>
            <a:off x="92250" y="-311075"/>
            <a:ext cx="89595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280">
                <a:solidFill>
                  <a:srgbClr val="000000"/>
                </a:solidFill>
              </a:rPr>
              <a:t>Suitability for researching MMIs</a:t>
            </a:r>
            <a:endParaRPr b="1" sz="1300">
              <a:solidFill>
                <a:srgbClr val="000000"/>
              </a:solidFill>
            </a:endParaRPr>
          </a:p>
        </p:txBody>
      </p:sp>
      <p:sp>
        <p:nvSpPr>
          <p:cNvPr id="177" name="Google Shape;177;p28"/>
          <p:cNvSpPr txBox="1"/>
          <p:nvPr>
            <p:ph type="ctrTitle"/>
          </p:nvPr>
        </p:nvSpPr>
        <p:spPr>
          <a:xfrm>
            <a:off x="683425" y="806125"/>
            <a:ext cx="7625400" cy="120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2400">
                <a:solidFill>
                  <a:srgbClr val="000000"/>
                </a:solidFill>
              </a:rPr>
              <a:t>• </a:t>
            </a:r>
            <a:r>
              <a:rPr b="1" lang="de" sz="2400">
                <a:solidFill>
                  <a:srgbClr val="000000"/>
                </a:solidFill>
              </a:rPr>
              <a:t>Interactivity</a:t>
            </a:r>
            <a:r>
              <a:rPr b="1" lang="de" sz="2400">
                <a:solidFill>
                  <a:srgbClr val="000000"/>
                </a:solidFill>
              </a:rPr>
              <a:t>: </a:t>
            </a:r>
            <a:r>
              <a:rPr lang="de" sz="2400">
                <a:solidFill>
                  <a:schemeClr val="lt1"/>
                </a:solidFill>
              </a:rPr>
              <a:t>	</a:t>
            </a:r>
            <a:r>
              <a:rPr b="1" lang="de" sz="2400">
                <a:solidFill>
                  <a:srgbClr val="0000FF"/>
                </a:solidFill>
              </a:rPr>
              <a:t>Query </a:t>
            </a:r>
            <a:r>
              <a:rPr b="1" lang="de" sz="4200">
                <a:solidFill>
                  <a:srgbClr val="D71717"/>
                </a:solidFill>
              </a:rPr>
              <a:t>→</a:t>
            </a:r>
            <a:r>
              <a:rPr b="1" lang="de" sz="2400">
                <a:solidFill>
                  <a:srgbClr val="D71717"/>
                </a:solidFill>
              </a:rPr>
              <a:t> </a:t>
            </a:r>
            <a:r>
              <a:rPr b="1" lang="de" sz="2400">
                <a:solidFill>
                  <a:srgbClr val="38761D"/>
                </a:solidFill>
              </a:rPr>
              <a:t>Answer</a:t>
            </a:r>
            <a:endParaRPr b="1" sz="2400">
              <a:solidFill>
                <a:srgbClr val="38761D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78" name="Google Shape;178;p28"/>
          <p:cNvSpPr txBox="1"/>
          <p:nvPr>
            <p:ph type="ctrTitle"/>
          </p:nvPr>
        </p:nvSpPr>
        <p:spPr>
          <a:xfrm>
            <a:off x="683425" y="3625525"/>
            <a:ext cx="7625400" cy="5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>
                <a:solidFill>
                  <a:srgbClr val="000000"/>
                </a:solidFill>
              </a:rPr>
              <a:t>• </a:t>
            </a:r>
            <a:r>
              <a:rPr b="1" lang="de" sz="2400">
                <a:solidFill>
                  <a:srgbClr val="000000"/>
                </a:solidFill>
              </a:rPr>
              <a:t>Fusion: </a:t>
            </a:r>
            <a:r>
              <a:rPr lang="de" sz="2400">
                <a:solidFill>
                  <a:srgbClr val="000000"/>
                </a:solidFill>
              </a:rPr>
              <a:t>Details not public</a:t>
            </a:r>
            <a:endParaRPr sz="2400">
              <a:solidFill>
                <a:srgbClr val="000000"/>
              </a:solidFill>
            </a:endParaRPr>
          </a:p>
        </p:txBody>
      </p:sp>
      <p:cxnSp>
        <p:nvCxnSpPr>
          <p:cNvPr id="179" name="Google Shape;179;p28"/>
          <p:cNvCxnSpPr/>
          <p:nvPr/>
        </p:nvCxnSpPr>
        <p:spPr>
          <a:xfrm rot="10800000">
            <a:off x="4362125" y="1562850"/>
            <a:ext cx="0" cy="348900"/>
          </a:xfrm>
          <a:prstGeom prst="straightConnector1">
            <a:avLst/>
          </a:prstGeom>
          <a:noFill/>
          <a:ln cap="flat" cmpd="sng" w="28575">
            <a:solidFill>
              <a:srgbClr val="D7171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0" name="Google Shape;180;p28"/>
          <p:cNvSpPr txBox="1"/>
          <p:nvPr/>
        </p:nvSpPr>
        <p:spPr>
          <a:xfrm>
            <a:off x="4013150" y="1925250"/>
            <a:ext cx="6600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b="1" lang="de" sz="2400">
                <a:solidFill>
                  <a:srgbClr val="D71717"/>
                </a:solidFill>
              </a:rPr>
              <a:t>Delay </a:t>
            </a:r>
            <a:r>
              <a:rPr lang="de" sz="2400"/>
              <a:t>depends on: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de" sz="2400"/>
              <a:t>API Load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de" sz="2400"/>
              <a:t>Length of </a:t>
            </a:r>
            <a:r>
              <a:rPr b="1" lang="de" sz="2400">
                <a:solidFill>
                  <a:srgbClr val="38761D"/>
                </a:solidFill>
              </a:rPr>
              <a:t>Answer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ctrTitle"/>
          </p:nvPr>
        </p:nvSpPr>
        <p:spPr>
          <a:xfrm>
            <a:off x="92250" y="-311075"/>
            <a:ext cx="89595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080">
                <a:solidFill>
                  <a:srgbClr val="000000"/>
                </a:solidFill>
              </a:rPr>
              <a:t>Embedding GPT-4 </a:t>
            </a:r>
            <a:r>
              <a:rPr b="1" lang="de" sz="3080">
                <a:solidFill>
                  <a:srgbClr val="000000"/>
                </a:solidFill>
              </a:rPr>
              <a:t>into a Multimodal Setting</a:t>
            </a:r>
            <a:endParaRPr b="1" sz="1100">
              <a:solidFill>
                <a:srgbClr val="000000"/>
              </a:solidFill>
            </a:endParaRPr>
          </a:p>
        </p:txBody>
      </p:sp>
      <p:pic>
        <p:nvPicPr>
          <p:cNvPr id="186" name="Google Shape;18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9900" y="751700"/>
            <a:ext cx="9436802" cy="4074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9"/>
          <p:cNvSpPr/>
          <p:nvPr/>
        </p:nvSpPr>
        <p:spPr>
          <a:xfrm>
            <a:off x="2730500" y="832750"/>
            <a:ext cx="3773700" cy="734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ctrTitle"/>
          </p:nvPr>
        </p:nvSpPr>
        <p:spPr>
          <a:xfrm>
            <a:off x="92250" y="-311075"/>
            <a:ext cx="89595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200">
                <a:solidFill>
                  <a:srgbClr val="000000"/>
                </a:solidFill>
              </a:rPr>
              <a:t>C</a:t>
            </a:r>
            <a:r>
              <a:rPr b="1" lang="de" sz="3200">
                <a:solidFill>
                  <a:srgbClr val="000000"/>
                </a:solidFill>
              </a:rPr>
              <a:t>urrent MMI systems</a:t>
            </a:r>
            <a:endParaRPr b="1" sz="3200">
              <a:solidFill>
                <a:srgbClr val="000000"/>
              </a:solidFill>
            </a:endParaRPr>
          </a:p>
        </p:txBody>
      </p:sp>
      <p:sp>
        <p:nvSpPr>
          <p:cNvPr id="193" name="Google Shape;193;p30"/>
          <p:cNvSpPr txBox="1"/>
          <p:nvPr/>
        </p:nvSpPr>
        <p:spPr>
          <a:xfrm>
            <a:off x="0" y="4527900"/>
            <a:ext cx="874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</a:rPr>
              <a:t>Finally on Par?! (Zimmerer et. al. 2020)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</a:rPr>
              <a:t>https://dl.acm.org/doi/10.1145/3382507.3418850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58525"/>
            <a:ext cx="8839200" cy="22750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/>
        </p:nvSpPr>
        <p:spPr>
          <a:xfrm>
            <a:off x="0" y="4527900"/>
            <a:ext cx="874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</a:rPr>
              <a:t>Finally on Par?! (Zimmerer et. al. 2020)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lt1"/>
                </a:solidFill>
              </a:rPr>
              <a:t>https://dl.acm.org/doi/10.1145/3382507.3418850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00" name="Google Shape;20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58525"/>
            <a:ext cx="8839198" cy="229403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31"/>
          <p:cNvSpPr txBox="1"/>
          <p:nvPr>
            <p:ph type="ctrTitle"/>
          </p:nvPr>
        </p:nvSpPr>
        <p:spPr>
          <a:xfrm>
            <a:off x="92250" y="-311075"/>
            <a:ext cx="89595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200">
                <a:solidFill>
                  <a:srgbClr val="000000"/>
                </a:solidFill>
              </a:rPr>
              <a:t>Current MMI systems</a:t>
            </a:r>
            <a:endParaRPr b="1" sz="3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2406600" y="2220950"/>
            <a:ext cx="70167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000">
                <a:solidFill>
                  <a:srgbClr val="000000"/>
                </a:solidFill>
              </a:rPr>
              <a:t>‘The</a:t>
            </a:r>
            <a:r>
              <a:rPr lang="de" sz="4000">
                <a:solidFill>
                  <a:schemeClr val="lt1"/>
                </a:solidFill>
              </a:rPr>
              <a:t> </a:t>
            </a:r>
            <a:r>
              <a:rPr b="1" i="1" lang="de" sz="4000">
                <a:solidFill>
                  <a:srgbClr val="D71717"/>
                </a:solidFill>
              </a:rPr>
              <a:t>Bitter </a:t>
            </a:r>
            <a:r>
              <a:rPr lang="de" sz="4000">
                <a:solidFill>
                  <a:srgbClr val="000000"/>
                </a:solidFill>
              </a:rPr>
              <a:t>Lesson of AI’</a:t>
            </a:r>
            <a:r>
              <a:rPr lang="de" sz="4000">
                <a:solidFill>
                  <a:schemeClr val="lt1"/>
                </a:solidFill>
              </a:rPr>
              <a:t> </a:t>
            </a:r>
            <a:endParaRPr sz="4000">
              <a:solidFill>
                <a:schemeClr val="lt1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2079" l="0" r="0" t="2070"/>
          <a:stretch/>
        </p:blipFill>
        <p:spPr>
          <a:xfrm>
            <a:off x="671945" y="1314525"/>
            <a:ext cx="2241500" cy="214852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-392200" y="3463050"/>
            <a:ext cx="4369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Richard S. Sutton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AI Researcher</a:t>
            </a:r>
            <a:endParaRPr sz="2400"/>
          </a:p>
        </p:txBody>
      </p:sp>
      <p:sp>
        <p:nvSpPr>
          <p:cNvPr id="65" name="Google Shape;65;p14"/>
          <p:cNvSpPr txBox="1"/>
          <p:nvPr>
            <p:ph type="ctrTitle"/>
          </p:nvPr>
        </p:nvSpPr>
        <p:spPr>
          <a:xfrm>
            <a:off x="927100" y="2571750"/>
            <a:ext cx="70167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500">
                <a:solidFill>
                  <a:schemeClr val="lt1"/>
                </a:solidFill>
              </a:rPr>
              <a:t>March 2019</a:t>
            </a:r>
            <a:endParaRPr sz="2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/>
          <p:nvPr>
            <p:ph type="ctrTitle"/>
          </p:nvPr>
        </p:nvSpPr>
        <p:spPr>
          <a:xfrm>
            <a:off x="92250" y="-311075"/>
            <a:ext cx="89595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200">
                <a:solidFill>
                  <a:srgbClr val="000000"/>
                </a:solidFill>
              </a:rPr>
              <a:t>Limitations of current MMI systems</a:t>
            </a:r>
            <a:endParaRPr b="1" sz="3200">
              <a:solidFill>
                <a:srgbClr val="000000"/>
              </a:solidFill>
            </a:endParaRPr>
          </a:p>
        </p:txBody>
      </p:sp>
      <p:sp>
        <p:nvSpPr>
          <p:cNvPr id="207" name="Google Shape;207;p32"/>
          <p:cNvSpPr txBox="1"/>
          <p:nvPr>
            <p:ph type="ctrTitle"/>
          </p:nvPr>
        </p:nvSpPr>
        <p:spPr>
          <a:xfrm>
            <a:off x="683425" y="958525"/>
            <a:ext cx="81090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400">
                <a:solidFill>
                  <a:srgbClr val="000000"/>
                </a:solidFill>
              </a:rPr>
              <a:t>• Set of actions and commands fixed and pre-defined</a:t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208" name="Google Shape;208;p32"/>
          <p:cNvSpPr txBox="1"/>
          <p:nvPr/>
        </p:nvSpPr>
        <p:spPr>
          <a:xfrm>
            <a:off x="1137925" y="1702525"/>
            <a:ext cx="7593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chemeClr val="lt1"/>
                </a:solidFill>
                <a:highlight>
                  <a:srgbClr val="C9DAF8"/>
                </a:highlight>
              </a:rPr>
              <a:t>“Change the color of the second largest cube to red and make it rotate twice a second”</a:t>
            </a:r>
            <a:endParaRPr sz="2400">
              <a:solidFill>
                <a:schemeClr val="lt1"/>
              </a:solidFill>
              <a:highlight>
                <a:srgbClr val="C9DAF8"/>
              </a:highlight>
            </a:endParaRPr>
          </a:p>
        </p:txBody>
      </p:sp>
      <p:sp>
        <p:nvSpPr>
          <p:cNvPr id="209" name="Google Shape;209;p32"/>
          <p:cNvSpPr txBox="1"/>
          <p:nvPr/>
        </p:nvSpPr>
        <p:spPr>
          <a:xfrm>
            <a:off x="1221400" y="2571750"/>
            <a:ext cx="6835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FF0000"/>
                </a:solidFill>
              </a:rPr>
              <a:t>→ Difficult to implement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210" name="Google Shape;210;p32"/>
          <p:cNvSpPr txBox="1"/>
          <p:nvPr/>
        </p:nvSpPr>
        <p:spPr>
          <a:xfrm>
            <a:off x="1137925" y="3226525"/>
            <a:ext cx="75939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chemeClr val="lt1"/>
                </a:solidFill>
                <a:highlight>
                  <a:srgbClr val="C9DAF8"/>
                </a:highlight>
              </a:rPr>
              <a:t>“Create a small animated model of the solar system”</a:t>
            </a:r>
            <a:endParaRPr sz="2400">
              <a:solidFill>
                <a:schemeClr val="lt1"/>
              </a:solidFill>
              <a:highlight>
                <a:srgbClr val="C9DAF8"/>
              </a:highlight>
            </a:endParaRPr>
          </a:p>
        </p:txBody>
      </p:sp>
      <p:sp>
        <p:nvSpPr>
          <p:cNvPr id="211" name="Google Shape;211;p32"/>
          <p:cNvSpPr txBox="1"/>
          <p:nvPr/>
        </p:nvSpPr>
        <p:spPr>
          <a:xfrm>
            <a:off x="1221400" y="3638550"/>
            <a:ext cx="7313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FF0000"/>
                </a:solidFill>
              </a:rPr>
              <a:t>→ Impossible to implement if task is not anticipated</a:t>
            </a:r>
            <a:endParaRPr sz="2400">
              <a:solidFill>
                <a:srgbClr val="FF0000"/>
              </a:solidFill>
            </a:endParaRPr>
          </a:p>
        </p:txBody>
      </p:sp>
      <p:sp>
        <p:nvSpPr>
          <p:cNvPr id="212" name="Google Shape;212;p32"/>
          <p:cNvSpPr txBox="1"/>
          <p:nvPr/>
        </p:nvSpPr>
        <p:spPr>
          <a:xfrm>
            <a:off x="1221400" y="4381225"/>
            <a:ext cx="75105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500"/>
              <a:t>My Idea: Use </a:t>
            </a:r>
            <a:r>
              <a:rPr b="1" lang="de" sz="2500"/>
              <a:t>GPT-4’s coding ability to solve this</a:t>
            </a:r>
            <a:endParaRPr b="1" sz="25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3"/>
          <p:cNvSpPr/>
          <p:nvPr/>
        </p:nvSpPr>
        <p:spPr>
          <a:xfrm>
            <a:off x="4101550" y="964525"/>
            <a:ext cx="483000" cy="325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3"/>
          <p:cNvSpPr/>
          <p:nvPr/>
        </p:nvSpPr>
        <p:spPr>
          <a:xfrm>
            <a:off x="3614800" y="1328925"/>
            <a:ext cx="1456500" cy="682800"/>
          </a:xfrm>
          <a:prstGeom prst="roundRect">
            <a:avLst>
              <a:gd fmla="val 16667" name="adj"/>
            </a:avLst>
          </a:prstGeom>
          <a:solidFill>
            <a:srgbClr val="A4C2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GPT-4</a:t>
            </a:r>
            <a:endParaRPr sz="2400"/>
          </a:p>
        </p:txBody>
      </p:sp>
      <p:sp>
        <p:nvSpPr>
          <p:cNvPr id="219" name="Google Shape;219;p33"/>
          <p:cNvSpPr/>
          <p:nvPr/>
        </p:nvSpPr>
        <p:spPr>
          <a:xfrm>
            <a:off x="4101550" y="2086245"/>
            <a:ext cx="483000" cy="2907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3"/>
          <p:cNvSpPr txBox="1"/>
          <p:nvPr/>
        </p:nvSpPr>
        <p:spPr>
          <a:xfrm>
            <a:off x="1084825" y="41125"/>
            <a:ext cx="7593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chemeClr val="lt1"/>
                </a:solidFill>
                <a:highlight>
                  <a:srgbClr val="C9DAF8"/>
                </a:highlight>
              </a:rPr>
              <a:t>🔊</a:t>
            </a:r>
            <a:r>
              <a:rPr lang="de" sz="2400">
                <a:solidFill>
                  <a:schemeClr val="lt1"/>
                </a:solidFill>
                <a:highlight>
                  <a:srgbClr val="C9DAF8"/>
                </a:highlight>
              </a:rPr>
              <a:t>“Change the color of the second largest cube to </a:t>
            </a:r>
            <a:r>
              <a:rPr lang="de" sz="2400">
                <a:solidFill>
                  <a:schemeClr val="lt1"/>
                </a:solidFill>
                <a:highlight>
                  <a:srgbClr val="C9DAF8"/>
                </a:highlight>
              </a:rPr>
              <a:t>red </a:t>
            </a:r>
            <a:r>
              <a:rPr lang="de" sz="2400">
                <a:solidFill>
                  <a:schemeClr val="lt1"/>
                </a:solidFill>
                <a:highlight>
                  <a:srgbClr val="C9DAF8"/>
                </a:highlight>
              </a:rPr>
              <a:t>and make it rotate twice a second”</a:t>
            </a:r>
            <a:endParaRPr sz="2400">
              <a:solidFill>
                <a:schemeClr val="lt1"/>
              </a:solidFill>
              <a:highlight>
                <a:srgbClr val="C9DAF8"/>
              </a:highlight>
            </a:endParaRPr>
          </a:p>
        </p:txBody>
      </p:sp>
      <p:pic>
        <p:nvPicPr>
          <p:cNvPr id="221" name="Google Shape;22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2088" y="2527850"/>
            <a:ext cx="4161935" cy="282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/>
          <p:nvPr/>
        </p:nvSpPr>
        <p:spPr>
          <a:xfrm>
            <a:off x="4101550" y="2033400"/>
            <a:ext cx="483000" cy="477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4"/>
          <p:cNvSpPr txBox="1"/>
          <p:nvPr/>
        </p:nvSpPr>
        <p:spPr>
          <a:xfrm>
            <a:off x="961100" y="2571750"/>
            <a:ext cx="6797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chemeClr val="lt1"/>
                </a:solidFill>
              </a:rPr>
              <a:t>Compile code and inject into </a:t>
            </a:r>
            <a:r>
              <a:rPr b="1" lang="de" sz="2400">
                <a:solidFill>
                  <a:schemeClr val="lt1"/>
                </a:solidFill>
              </a:rPr>
              <a:t>running program</a:t>
            </a:r>
            <a:r>
              <a:rPr lang="de" sz="2400">
                <a:solidFill>
                  <a:schemeClr val="lt1"/>
                </a:solidFill>
              </a:rPr>
              <a:t> 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28" name="Google Shape;228;p34"/>
          <p:cNvSpPr/>
          <p:nvPr/>
        </p:nvSpPr>
        <p:spPr>
          <a:xfrm>
            <a:off x="4101550" y="3328800"/>
            <a:ext cx="483000" cy="477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9" name="Google Shape;22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4809" y="3962200"/>
            <a:ext cx="1936475" cy="115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5613" y="-908750"/>
            <a:ext cx="4161935" cy="282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/>
        </p:nvSpPr>
        <p:spPr>
          <a:xfrm>
            <a:off x="2442775" y="1848450"/>
            <a:ext cx="43698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500">
                <a:solidFill>
                  <a:schemeClr val="lt1"/>
                </a:solidFill>
              </a:rPr>
              <a:t>Project demo video</a:t>
            </a:r>
            <a:endParaRPr b="1" sz="35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6200">
                <a:solidFill>
                  <a:schemeClr val="lt1"/>
                </a:solidFill>
              </a:rPr>
              <a:t>▶</a:t>
            </a:r>
            <a:endParaRPr b="1" sz="6200">
              <a:solidFill>
                <a:schemeClr val="lt1"/>
              </a:solidFill>
            </a:endParaRPr>
          </a:p>
        </p:txBody>
      </p:sp>
      <p:sp>
        <p:nvSpPr>
          <p:cNvPr id="236" name="Google Shape;236;p35"/>
          <p:cNvSpPr txBox="1"/>
          <p:nvPr/>
        </p:nvSpPr>
        <p:spPr>
          <a:xfrm>
            <a:off x="902875" y="4051075"/>
            <a:ext cx="7449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(waiting for API answer is fast forwarded for brevity)</a:t>
            </a:r>
            <a:endParaRPr sz="24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36" title="boundless_short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988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7"/>
          <p:cNvSpPr txBox="1"/>
          <p:nvPr/>
        </p:nvSpPr>
        <p:spPr>
          <a:xfrm>
            <a:off x="2442775" y="1848450"/>
            <a:ext cx="43698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3500">
                <a:solidFill>
                  <a:schemeClr val="lt1"/>
                </a:solidFill>
              </a:rPr>
              <a:t>Project demo video</a:t>
            </a:r>
            <a:endParaRPr b="1" sz="35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6200">
                <a:solidFill>
                  <a:schemeClr val="lt1"/>
                </a:solidFill>
              </a:rPr>
              <a:t>▶</a:t>
            </a:r>
            <a:endParaRPr b="1" sz="6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8"/>
          <p:cNvSpPr txBox="1"/>
          <p:nvPr>
            <p:ph type="ctrTitle"/>
          </p:nvPr>
        </p:nvSpPr>
        <p:spPr>
          <a:xfrm>
            <a:off x="576575" y="1502100"/>
            <a:ext cx="70167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000">
                <a:solidFill>
                  <a:srgbClr val="000000"/>
                </a:solidFill>
              </a:rPr>
              <a:t>The </a:t>
            </a:r>
            <a:r>
              <a:rPr b="1" lang="de" sz="4000">
                <a:solidFill>
                  <a:srgbClr val="D71717"/>
                </a:solidFill>
              </a:rPr>
              <a:t>Bitter </a:t>
            </a:r>
            <a:r>
              <a:rPr lang="de" sz="4000">
                <a:solidFill>
                  <a:srgbClr val="000000"/>
                </a:solidFill>
              </a:rPr>
              <a:t>Lesson of</a:t>
            </a:r>
            <a:r>
              <a:rPr lang="de" sz="4000">
                <a:solidFill>
                  <a:schemeClr val="lt1"/>
                </a:solidFill>
              </a:rPr>
              <a:t>  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576575" y="2480725"/>
            <a:ext cx="7669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Handcrafted approaches will be outperformed by</a:t>
            </a:r>
            <a:r>
              <a:rPr lang="de" sz="2400">
                <a:solidFill>
                  <a:schemeClr val="lt1"/>
                </a:solidFill>
              </a:rPr>
              <a:t> </a:t>
            </a:r>
            <a:r>
              <a:rPr b="1" lang="de" sz="2400">
                <a:solidFill>
                  <a:srgbClr val="38761D"/>
                </a:solidFill>
              </a:rPr>
              <a:t>simpler, more general approaches</a:t>
            </a:r>
            <a:r>
              <a:rPr lang="de" sz="2400"/>
              <a:t> leveraging </a:t>
            </a:r>
            <a:r>
              <a:rPr b="1" lang="de" sz="2400"/>
              <a:t>increased compute</a:t>
            </a:r>
            <a:r>
              <a:rPr lang="de" sz="2400"/>
              <a:t>.</a:t>
            </a:r>
            <a:endParaRPr sz="1800"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3" name="Google Shape;253;p38"/>
          <p:cNvSpPr txBox="1"/>
          <p:nvPr/>
        </p:nvSpPr>
        <p:spPr>
          <a:xfrm>
            <a:off x="0" y="4774200"/>
            <a:ext cx="723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http://www.incompleteideas.net/IncIdeas/BitterLesson.html</a:t>
            </a:r>
            <a:endParaRPr sz="12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54" name="Google Shape;254;p38"/>
          <p:cNvSpPr txBox="1"/>
          <p:nvPr>
            <p:ph type="ctrTitle"/>
          </p:nvPr>
        </p:nvSpPr>
        <p:spPr>
          <a:xfrm>
            <a:off x="3026800" y="1502100"/>
            <a:ext cx="70167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chemeClr val="lt1"/>
                </a:solidFill>
              </a:rPr>
              <a:t>AI</a:t>
            </a:r>
            <a:endParaRPr sz="3600">
              <a:solidFill>
                <a:schemeClr val="lt1"/>
              </a:solidFill>
            </a:endParaRPr>
          </a:p>
        </p:txBody>
      </p:sp>
      <p:sp>
        <p:nvSpPr>
          <p:cNvPr id="255" name="Google Shape;255;p38"/>
          <p:cNvSpPr txBox="1"/>
          <p:nvPr>
            <p:ph type="ctrTitle"/>
          </p:nvPr>
        </p:nvSpPr>
        <p:spPr>
          <a:xfrm>
            <a:off x="3419600" y="1502100"/>
            <a:ext cx="70167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600">
                <a:solidFill>
                  <a:srgbClr val="0000FF"/>
                </a:solidFill>
              </a:rPr>
              <a:t>MMI?</a:t>
            </a:r>
            <a:endParaRPr b="1" sz="360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9"/>
          <p:cNvSpPr txBox="1"/>
          <p:nvPr/>
        </p:nvSpPr>
        <p:spPr>
          <a:xfrm>
            <a:off x="2386750" y="182075"/>
            <a:ext cx="4369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chemeClr val="lt1"/>
                </a:solidFill>
              </a:rPr>
              <a:t>🔊 “Create a rotating cube”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61" name="Google Shape;261;p39"/>
          <p:cNvSpPr/>
          <p:nvPr/>
        </p:nvSpPr>
        <p:spPr>
          <a:xfrm>
            <a:off x="4101550" y="736175"/>
            <a:ext cx="483000" cy="477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9"/>
          <p:cNvSpPr/>
          <p:nvPr/>
        </p:nvSpPr>
        <p:spPr>
          <a:xfrm>
            <a:off x="3614800" y="1328925"/>
            <a:ext cx="1456500" cy="68280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GPT-4</a:t>
            </a:r>
            <a:endParaRPr sz="2400"/>
          </a:p>
        </p:txBody>
      </p:sp>
      <p:sp>
        <p:nvSpPr>
          <p:cNvPr id="263" name="Google Shape;263;p39"/>
          <p:cNvSpPr/>
          <p:nvPr/>
        </p:nvSpPr>
        <p:spPr>
          <a:xfrm>
            <a:off x="4101550" y="2126863"/>
            <a:ext cx="483000" cy="4776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00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4" name="Google Shape;26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68538" y="2720975"/>
            <a:ext cx="4149025" cy="17449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39"/>
          <p:cNvSpPr/>
          <p:nvPr/>
        </p:nvSpPr>
        <p:spPr>
          <a:xfrm>
            <a:off x="3614800" y="1328925"/>
            <a:ext cx="1456500" cy="682800"/>
          </a:xfrm>
          <a:prstGeom prst="roundRect">
            <a:avLst>
              <a:gd fmla="val 16667" name="adj"/>
            </a:avLst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GPT-5</a:t>
            </a:r>
            <a:endParaRPr sz="2400"/>
          </a:p>
        </p:txBody>
      </p:sp>
      <p:sp>
        <p:nvSpPr>
          <p:cNvPr id="266" name="Google Shape;266;p39"/>
          <p:cNvSpPr/>
          <p:nvPr/>
        </p:nvSpPr>
        <p:spPr>
          <a:xfrm>
            <a:off x="3614800" y="1328925"/>
            <a:ext cx="1456500" cy="682800"/>
          </a:xfrm>
          <a:prstGeom prst="roundRect">
            <a:avLst>
              <a:gd fmla="val 16667" name="adj"/>
            </a:avLst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GPT-6</a:t>
            </a:r>
            <a:endParaRPr sz="2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/>
          <p:nvPr>
            <p:ph type="ctrTitle"/>
          </p:nvPr>
        </p:nvSpPr>
        <p:spPr>
          <a:xfrm>
            <a:off x="92250" y="-311075"/>
            <a:ext cx="89595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280">
                <a:solidFill>
                  <a:srgbClr val="000000"/>
                </a:solidFill>
              </a:rPr>
              <a:t>Key Takeaways</a:t>
            </a:r>
            <a:endParaRPr b="1" sz="1300">
              <a:solidFill>
                <a:srgbClr val="000000"/>
              </a:solidFill>
            </a:endParaRPr>
          </a:p>
        </p:txBody>
      </p:sp>
      <p:sp>
        <p:nvSpPr>
          <p:cNvPr id="272" name="Google Shape;272;p40"/>
          <p:cNvSpPr txBox="1"/>
          <p:nvPr>
            <p:ph type="ctrTitle"/>
          </p:nvPr>
        </p:nvSpPr>
        <p:spPr>
          <a:xfrm>
            <a:off x="683425" y="1034725"/>
            <a:ext cx="8505900" cy="93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2400">
                <a:solidFill>
                  <a:srgbClr val="000000"/>
                </a:solidFill>
              </a:rPr>
              <a:t>•</a:t>
            </a:r>
            <a:r>
              <a:rPr lang="de" sz="2400">
                <a:solidFill>
                  <a:srgbClr val="000000"/>
                </a:solidFill>
              </a:rPr>
              <a:t> Language models have</a:t>
            </a:r>
            <a:r>
              <a:rPr lang="de" sz="2400">
                <a:solidFill>
                  <a:schemeClr val="lt1"/>
                </a:solidFill>
              </a:rPr>
              <a:t> </a:t>
            </a:r>
            <a:r>
              <a:rPr b="1" lang="de" sz="2400" u="sng">
                <a:solidFill>
                  <a:srgbClr val="0000FF"/>
                </a:solidFill>
              </a:rPr>
              <a:t>strong</a:t>
            </a:r>
            <a:r>
              <a:rPr b="1" lang="de" sz="2400">
                <a:solidFill>
                  <a:srgbClr val="0000FF"/>
                </a:solidFill>
              </a:rPr>
              <a:t> </a:t>
            </a:r>
            <a:r>
              <a:rPr b="1" lang="de" sz="2400" u="sng">
                <a:solidFill>
                  <a:srgbClr val="0000FF"/>
                </a:solidFill>
              </a:rPr>
              <a:t>potential </a:t>
            </a:r>
            <a:r>
              <a:rPr lang="de" sz="2400">
                <a:solidFill>
                  <a:srgbClr val="000000"/>
                </a:solidFill>
              </a:rPr>
              <a:t>for use in MMIs,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2400">
                <a:solidFill>
                  <a:srgbClr val="000000"/>
                </a:solidFill>
              </a:rPr>
              <a:t>when enhanced with tools like TTS, STT, Code Interp.</a:t>
            </a:r>
            <a:endParaRPr i="1" sz="2400">
              <a:solidFill>
                <a:srgbClr val="000000"/>
              </a:solidFill>
            </a:endParaRPr>
          </a:p>
        </p:txBody>
      </p:sp>
      <p:sp>
        <p:nvSpPr>
          <p:cNvPr id="273" name="Google Shape;273;p40"/>
          <p:cNvSpPr txBox="1"/>
          <p:nvPr>
            <p:ph type="ctrTitle"/>
          </p:nvPr>
        </p:nvSpPr>
        <p:spPr>
          <a:xfrm>
            <a:off x="683425" y="2169150"/>
            <a:ext cx="79953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2400">
                <a:solidFill>
                  <a:srgbClr val="000000"/>
                </a:solidFill>
              </a:rPr>
              <a:t>• </a:t>
            </a:r>
            <a:r>
              <a:rPr lang="de" sz="2400">
                <a:solidFill>
                  <a:srgbClr val="000000"/>
                </a:solidFill>
              </a:rPr>
              <a:t>MMIs should be built in a way that</a:t>
            </a:r>
            <a:r>
              <a:rPr lang="de" sz="2400">
                <a:solidFill>
                  <a:schemeClr val="lt1"/>
                </a:solidFill>
              </a:rPr>
              <a:t> </a:t>
            </a:r>
            <a:r>
              <a:rPr b="1" lang="de" sz="2400" u="sng">
                <a:solidFill>
                  <a:srgbClr val="0000FF"/>
                </a:solidFill>
              </a:rPr>
              <a:t>scales</a:t>
            </a:r>
            <a:r>
              <a:rPr b="1" lang="de" sz="2400">
                <a:solidFill>
                  <a:srgbClr val="0000FF"/>
                </a:solidFill>
              </a:rPr>
              <a:t> </a:t>
            </a:r>
            <a:r>
              <a:rPr lang="de" sz="2400">
                <a:solidFill>
                  <a:srgbClr val="000000"/>
                </a:solidFill>
              </a:rPr>
              <a:t>with compute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274" name="Google Shape;274;p40"/>
          <p:cNvSpPr txBox="1"/>
          <p:nvPr>
            <p:ph type="ctrTitle"/>
          </p:nvPr>
        </p:nvSpPr>
        <p:spPr>
          <a:xfrm>
            <a:off x="683425" y="2961875"/>
            <a:ext cx="8270700" cy="93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2400">
                <a:solidFill>
                  <a:schemeClr val="lt1"/>
                </a:solidFill>
              </a:rPr>
              <a:t>• </a:t>
            </a:r>
            <a:r>
              <a:rPr lang="de" sz="2400">
                <a:solidFill>
                  <a:srgbClr val="000000"/>
                </a:solidFill>
              </a:rPr>
              <a:t>B</a:t>
            </a:r>
            <a:r>
              <a:rPr lang="de" sz="2400">
                <a:solidFill>
                  <a:srgbClr val="000000"/>
                </a:solidFill>
              </a:rPr>
              <a:t>uilding </a:t>
            </a:r>
            <a:r>
              <a:rPr b="1" lang="de" sz="2400" u="sng">
                <a:solidFill>
                  <a:srgbClr val="0000FF"/>
                </a:solidFill>
              </a:rPr>
              <a:t>general</a:t>
            </a:r>
            <a:r>
              <a:rPr b="1" lang="de" sz="2400">
                <a:solidFill>
                  <a:srgbClr val="0000FF"/>
                </a:solidFill>
              </a:rPr>
              <a:t> </a:t>
            </a:r>
            <a:r>
              <a:rPr lang="de" sz="2400">
                <a:solidFill>
                  <a:srgbClr val="000000"/>
                </a:solidFill>
              </a:rPr>
              <a:t>systems is more future proof compared to handcrafted solutions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1"/>
          <p:cNvSpPr txBox="1"/>
          <p:nvPr/>
        </p:nvSpPr>
        <p:spPr>
          <a:xfrm>
            <a:off x="1234025" y="1778900"/>
            <a:ext cx="6357300" cy="18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5300"/>
              <a:t>Thank you for your attention!</a:t>
            </a:r>
            <a:endParaRPr b="1" sz="5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0013" y="197900"/>
            <a:ext cx="4823973" cy="320074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type="ctrTitle"/>
          </p:nvPr>
        </p:nvSpPr>
        <p:spPr>
          <a:xfrm>
            <a:off x="-127650" y="3542975"/>
            <a:ext cx="93993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</a:rPr>
              <a:t>Early Chess engines tried to use</a:t>
            </a:r>
            <a:r>
              <a:rPr lang="de" sz="2400">
                <a:solidFill>
                  <a:schemeClr val="lt1"/>
                </a:solidFill>
              </a:rPr>
              <a:t> </a:t>
            </a:r>
            <a:r>
              <a:rPr b="1" lang="de" sz="2400">
                <a:solidFill>
                  <a:srgbClr val="0000FF"/>
                </a:solidFill>
              </a:rPr>
              <a:t>human knowledge</a:t>
            </a:r>
            <a:endParaRPr b="1" sz="2400">
              <a:solidFill>
                <a:srgbClr val="0000FF"/>
              </a:solidFill>
            </a:endParaRPr>
          </a:p>
        </p:txBody>
      </p:sp>
      <p:sp>
        <p:nvSpPr>
          <p:cNvPr id="72" name="Google Shape;72;p15"/>
          <p:cNvSpPr txBox="1"/>
          <p:nvPr>
            <p:ph type="ctrTitle"/>
          </p:nvPr>
        </p:nvSpPr>
        <p:spPr>
          <a:xfrm>
            <a:off x="660750" y="4074200"/>
            <a:ext cx="78225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chemeClr val="lt1"/>
                </a:solidFill>
              </a:rPr>
              <a:t>→ </a:t>
            </a:r>
            <a:r>
              <a:rPr b="1" lang="de" sz="2400">
                <a:solidFill>
                  <a:srgbClr val="D71717"/>
                </a:solidFill>
              </a:rPr>
              <a:t>Failed </a:t>
            </a:r>
            <a:r>
              <a:rPr lang="de" sz="2400">
                <a:solidFill>
                  <a:srgbClr val="000000"/>
                </a:solidFill>
              </a:rPr>
              <a:t>to beat the best chess players</a:t>
            </a:r>
            <a:endParaRPr b="1" sz="24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2"/>
          <p:cNvSpPr txBox="1"/>
          <p:nvPr/>
        </p:nvSpPr>
        <p:spPr>
          <a:xfrm>
            <a:off x="1234025" y="1778900"/>
            <a:ext cx="63573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5300"/>
              <a:t>Questions?</a:t>
            </a:r>
            <a:endParaRPr b="1" sz="5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ctrTitle"/>
          </p:nvPr>
        </p:nvSpPr>
        <p:spPr>
          <a:xfrm>
            <a:off x="-127650" y="3542975"/>
            <a:ext cx="93993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</a:rPr>
              <a:t>World champion Kasparov, defeated by</a:t>
            </a:r>
            <a:r>
              <a:rPr lang="de" sz="2400">
                <a:solidFill>
                  <a:schemeClr val="lt1"/>
                </a:solidFill>
              </a:rPr>
              <a:t> </a:t>
            </a:r>
            <a:r>
              <a:rPr b="1" lang="de" sz="2400">
                <a:solidFill>
                  <a:srgbClr val="0000FF"/>
                </a:solidFill>
              </a:rPr>
              <a:t>Deep Blue</a:t>
            </a:r>
            <a:r>
              <a:rPr lang="de" sz="2400">
                <a:solidFill>
                  <a:schemeClr val="lt1"/>
                </a:solidFill>
              </a:rPr>
              <a:t> </a:t>
            </a:r>
            <a:r>
              <a:rPr lang="de" sz="2400">
                <a:solidFill>
                  <a:srgbClr val="000000"/>
                </a:solidFill>
              </a:rPr>
              <a:t>in 1997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78" name="Google Shape;78;p16"/>
          <p:cNvSpPr txBox="1"/>
          <p:nvPr>
            <p:ph type="ctrTitle"/>
          </p:nvPr>
        </p:nvSpPr>
        <p:spPr>
          <a:xfrm>
            <a:off x="524200" y="4066625"/>
            <a:ext cx="78225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>
                <a:solidFill>
                  <a:srgbClr val="000000"/>
                </a:solidFill>
              </a:rPr>
              <a:t>(Simple search-based</a:t>
            </a:r>
            <a:r>
              <a:rPr b="1" lang="de" sz="2400">
                <a:solidFill>
                  <a:srgbClr val="000000"/>
                </a:solidFill>
              </a:rPr>
              <a:t> </a:t>
            </a:r>
            <a:r>
              <a:rPr lang="de" sz="2400">
                <a:solidFill>
                  <a:srgbClr val="000000"/>
                </a:solidFill>
              </a:rPr>
              <a:t>program on </a:t>
            </a:r>
            <a:r>
              <a:rPr lang="de" sz="2400" u="sng">
                <a:solidFill>
                  <a:srgbClr val="000000"/>
                </a:solidFill>
              </a:rPr>
              <a:t>better hardware)</a:t>
            </a:r>
            <a:endParaRPr sz="2400">
              <a:solidFill>
                <a:srgbClr val="000000"/>
              </a:solidFill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67938" y="313874"/>
            <a:ext cx="4808125" cy="306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ctrTitle"/>
          </p:nvPr>
        </p:nvSpPr>
        <p:spPr>
          <a:xfrm>
            <a:off x="1071250" y="1502100"/>
            <a:ext cx="7016700" cy="5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4000">
                <a:solidFill>
                  <a:srgbClr val="000000"/>
                </a:solidFill>
              </a:rPr>
              <a:t>The</a:t>
            </a:r>
            <a:r>
              <a:rPr lang="de" sz="4000">
                <a:solidFill>
                  <a:schemeClr val="lt1"/>
                </a:solidFill>
              </a:rPr>
              <a:t> </a:t>
            </a:r>
            <a:r>
              <a:rPr b="1" lang="de" sz="4000">
                <a:solidFill>
                  <a:srgbClr val="D71717"/>
                </a:solidFill>
              </a:rPr>
              <a:t>Bitter </a:t>
            </a:r>
            <a:r>
              <a:rPr lang="de" sz="4000">
                <a:solidFill>
                  <a:srgbClr val="000000"/>
                </a:solidFill>
              </a:rPr>
              <a:t>Lesson of AI </a:t>
            </a:r>
            <a:endParaRPr sz="4000">
              <a:solidFill>
                <a:srgbClr val="000000"/>
              </a:solidFill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576575" y="2480725"/>
            <a:ext cx="76698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Handcrafted approaches will be outperformed by </a:t>
            </a:r>
            <a:r>
              <a:rPr b="1" lang="de" sz="2400">
                <a:solidFill>
                  <a:srgbClr val="38761D"/>
                </a:solidFill>
              </a:rPr>
              <a:t>simpler, more general approaches</a:t>
            </a:r>
            <a:r>
              <a:rPr lang="de" sz="2400">
                <a:solidFill>
                  <a:schemeClr val="lt1"/>
                </a:solidFill>
              </a:rPr>
              <a:t> </a:t>
            </a:r>
            <a:r>
              <a:rPr lang="de" sz="2400"/>
              <a:t>leveraging </a:t>
            </a:r>
            <a:r>
              <a:rPr b="1" lang="de" sz="2400" u="sng"/>
              <a:t>increased compute</a:t>
            </a:r>
            <a:r>
              <a:rPr lang="de" sz="2400" u="sng"/>
              <a:t>.</a:t>
            </a:r>
            <a:endParaRPr sz="2400" u="sng"/>
          </a:p>
        </p:txBody>
      </p:sp>
      <p:sp>
        <p:nvSpPr>
          <p:cNvPr id="86" name="Google Shape;86;p17"/>
          <p:cNvSpPr txBox="1"/>
          <p:nvPr/>
        </p:nvSpPr>
        <p:spPr>
          <a:xfrm>
            <a:off x="0" y="4774200"/>
            <a:ext cx="723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http://www.incompleteideas.net/IncIdeas/BitterLesson.html</a:t>
            </a:r>
            <a:endParaRPr sz="12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2775" y="1199300"/>
            <a:ext cx="4960748" cy="389012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/>
        </p:nvSpPr>
        <p:spPr>
          <a:xfrm>
            <a:off x="786600" y="318625"/>
            <a:ext cx="7945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400"/>
              <a:t>Moores Law:</a:t>
            </a:r>
            <a:r>
              <a:rPr lang="de" sz="2400"/>
              <a:t> Transistor count</a:t>
            </a:r>
            <a:r>
              <a:rPr lang="de" sz="2400">
                <a:solidFill>
                  <a:schemeClr val="lt1"/>
                </a:solidFill>
              </a:rPr>
              <a:t> </a:t>
            </a:r>
            <a:r>
              <a:rPr b="1" lang="de" sz="2400">
                <a:solidFill>
                  <a:srgbClr val="FF0000"/>
                </a:solidFill>
              </a:rPr>
              <a:t>doubles </a:t>
            </a:r>
            <a:r>
              <a:rPr lang="de" sz="2400"/>
              <a:t>~ every 2 years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2556575" y="394475"/>
            <a:ext cx="4089000" cy="6144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9"/>
          <p:cNvSpPr txBox="1"/>
          <p:nvPr/>
        </p:nvSpPr>
        <p:spPr>
          <a:xfrm>
            <a:off x="1059000" y="154800"/>
            <a:ext cx="7026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2700"/>
              <a:t>GPT Language Models Parameter Counts</a:t>
            </a:r>
            <a:endParaRPr b="1" sz="2700"/>
          </a:p>
        </p:txBody>
      </p:sp>
      <p:sp>
        <p:nvSpPr>
          <p:cNvPr id="99" name="Google Shape;99;p19"/>
          <p:cNvSpPr/>
          <p:nvPr/>
        </p:nvSpPr>
        <p:spPr>
          <a:xfrm>
            <a:off x="3320150" y="5080000"/>
            <a:ext cx="2322300" cy="381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0" l="0" r="0" t="1700"/>
          <a:stretch/>
        </p:blipFill>
        <p:spPr>
          <a:xfrm>
            <a:off x="0" y="761650"/>
            <a:ext cx="9137985" cy="431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/>
          <p:nvPr/>
        </p:nvSpPr>
        <p:spPr>
          <a:xfrm>
            <a:off x="6160050" y="766225"/>
            <a:ext cx="2738700" cy="4073700"/>
          </a:xfrm>
          <a:prstGeom prst="rect">
            <a:avLst/>
          </a:prstGeom>
          <a:noFill/>
          <a:ln cap="flat" cmpd="sng" w="76200">
            <a:solidFill>
              <a:srgbClr val="D7171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ctrTitle"/>
          </p:nvPr>
        </p:nvSpPr>
        <p:spPr>
          <a:xfrm>
            <a:off x="3058800" y="-121400"/>
            <a:ext cx="30264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6200">
                <a:solidFill>
                  <a:srgbClr val="000000"/>
                </a:solidFill>
              </a:rPr>
              <a:t>GPT-4 </a:t>
            </a:r>
            <a:endParaRPr b="1" sz="4000">
              <a:solidFill>
                <a:srgbClr val="000000"/>
              </a:solidFill>
            </a:endParaRPr>
          </a:p>
        </p:txBody>
      </p:sp>
      <p:sp>
        <p:nvSpPr>
          <p:cNvPr id="107" name="Google Shape;107;p20"/>
          <p:cNvSpPr txBox="1"/>
          <p:nvPr>
            <p:ph type="ctrTitle"/>
          </p:nvPr>
        </p:nvSpPr>
        <p:spPr>
          <a:xfrm>
            <a:off x="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Generative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08" name="Google Shape;108;p20"/>
          <p:cNvSpPr txBox="1"/>
          <p:nvPr>
            <p:ph type="ctrTitle"/>
          </p:nvPr>
        </p:nvSpPr>
        <p:spPr>
          <a:xfrm>
            <a:off x="287940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Pre-Trained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09" name="Google Shape;109;p20"/>
          <p:cNvSpPr txBox="1"/>
          <p:nvPr>
            <p:ph type="ctrTitle"/>
          </p:nvPr>
        </p:nvSpPr>
        <p:spPr>
          <a:xfrm>
            <a:off x="601920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Transformer</a:t>
            </a:r>
            <a:endParaRPr sz="360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ctrTitle"/>
          </p:nvPr>
        </p:nvSpPr>
        <p:spPr>
          <a:xfrm>
            <a:off x="3058800" y="-121400"/>
            <a:ext cx="3026400" cy="111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de" sz="6200">
                <a:solidFill>
                  <a:srgbClr val="0000FF"/>
                </a:solidFill>
              </a:rPr>
              <a:t>G</a:t>
            </a:r>
            <a:r>
              <a:rPr b="1" lang="de" sz="6200">
                <a:solidFill>
                  <a:srgbClr val="000000"/>
                </a:solidFill>
              </a:rPr>
              <a:t>PT-4</a:t>
            </a:r>
            <a:r>
              <a:rPr lang="de" sz="6200">
                <a:solidFill>
                  <a:schemeClr val="lt1"/>
                </a:solidFill>
              </a:rPr>
              <a:t> </a:t>
            </a:r>
            <a:endParaRPr sz="4000">
              <a:solidFill>
                <a:schemeClr val="lt1"/>
              </a:solidFill>
            </a:endParaRPr>
          </a:p>
        </p:txBody>
      </p:sp>
      <p:sp>
        <p:nvSpPr>
          <p:cNvPr id="115" name="Google Shape;115;p21"/>
          <p:cNvSpPr txBox="1"/>
          <p:nvPr>
            <p:ph type="ctrTitle"/>
          </p:nvPr>
        </p:nvSpPr>
        <p:spPr>
          <a:xfrm>
            <a:off x="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de" sz="3600">
                <a:solidFill>
                  <a:srgbClr val="0000FF"/>
                </a:solidFill>
              </a:rPr>
              <a:t>Generative</a:t>
            </a:r>
            <a:endParaRPr b="1" sz="3600">
              <a:solidFill>
                <a:srgbClr val="0000FF"/>
              </a:solidFill>
            </a:endParaRPr>
          </a:p>
        </p:txBody>
      </p:sp>
      <p:sp>
        <p:nvSpPr>
          <p:cNvPr id="116" name="Google Shape;116;p21"/>
          <p:cNvSpPr txBox="1"/>
          <p:nvPr>
            <p:ph type="ctrTitle"/>
          </p:nvPr>
        </p:nvSpPr>
        <p:spPr>
          <a:xfrm>
            <a:off x="287940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Pre-Trained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17" name="Google Shape;117;p21"/>
          <p:cNvSpPr txBox="1"/>
          <p:nvPr>
            <p:ph type="ctrTitle"/>
          </p:nvPr>
        </p:nvSpPr>
        <p:spPr>
          <a:xfrm>
            <a:off x="6019200" y="1259400"/>
            <a:ext cx="3124800" cy="63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de" sz="3600">
                <a:solidFill>
                  <a:srgbClr val="000000"/>
                </a:solidFill>
              </a:rPr>
              <a:t>Transformer</a:t>
            </a:r>
            <a:endParaRPr sz="3600">
              <a:solidFill>
                <a:srgbClr val="000000"/>
              </a:solidFill>
            </a:endParaRPr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22775" y="1860450"/>
            <a:ext cx="5227200" cy="2940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1"/>
          <p:cNvSpPr/>
          <p:nvPr/>
        </p:nvSpPr>
        <p:spPr>
          <a:xfrm>
            <a:off x="3944850" y="1860450"/>
            <a:ext cx="1479300" cy="3055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1"/>
          <p:cNvSpPr/>
          <p:nvPr/>
        </p:nvSpPr>
        <p:spPr>
          <a:xfrm>
            <a:off x="-1099375" y="1802850"/>
            <a:ext cx="1479300" cy="30555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